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82" r:id="rId6"/>
    <p:sldId id="308" r:id="rId7"/>
    <p:sldId id="260" r:id="rId8"/>
    <p:sldId id="263" r:id="rId9"/>
    <p:sldId id="262" r:id="rId10"/>
    <p:sldId id="264" r:id="rId11"/>
    <p:sldId id="265" r:id="rId12"/>
    <p:sldId id="283" r:id="rId13"/>
    <p:sldId id="280" r:id="rId14"/>
    <p:sldId id="281" r:id="rId15"/>
    <p:sldId id="261" r:id="rId16"/>
    <p:sldId id="284" r:id="rId17"/>
    <p:sldId id="285" r:id="rId18"/>
    <p:sldId id="286" r:id="rId19"/>
    <p:sldId id="266" r:id="rId20"/>
    <p:sldId id="267" r:id="rId21"/>
    <p:sldId id="268" r:id="rId22"/>
    <p:sldId id="287" r:id="rId23"/>
    <p:sldId id="288" r:id="rId24"/>
    <p:sldId id="293" r:id="rId25"/>
    <p:sldId id="294" r:id="rId26"/>
    <p:sldId id="289" r:id="rId27"/>
    <p:sldId id="295" r:id="rId28"/>
    <p:sldId id="296" r:id="rId29"/>
    <p:sldId id="297" r:id="rId30"/>
    <p:sldId id="269" r:id="rId31"/>
    <p:sldId id="270" r:id="rId32"/>
    <p:sldId id="271" r:id="rId33"/>
    <p:sldId id="272" r:id="rId34"/>
    <p:sldId id="273" r:id="rId35"/>
    <p:sldId id="303" r:id="rId36"/>
    <p:sldId id="300" r:id="rId37"/>
    <p:sldId id="298" r:id="rId38"/>
    <p:sldId id="299" r:id="rId39"/>
    <p:sldId id="279" r:id="rId40"/>
    <p:sldId id="302" r:id="rId41"/>
    <p:sldId id="305" r:id="rId42"/>
    <p:sldId id="306" r:id="rId43"/>
    <p:sldId id="307" r:id="rId44"/>
    <p:sldId id="309" r:id="rId45"/>
    <p:sldId id="304" r:id="rId4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3308" autoAdjust="0"/>
  </p:normalViewPr>
  <p:slideViewPr>
    <p:cSldViewPr>
      <p:cViewPr varScale="1">
        <p:scale>
          <a:sx n="65" d="100"/>
          <a:sy n="65" d="100"/>
        </p:scale>
        <p:origin x="13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32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94069F-1F51-471B-BF8E-ACBE91105422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85121-6DF4-41C5-AEE1-6A54D24046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64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CLS – X-ray photoelectron spectroscopy spectra of surface atoms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85121-6DF4-41C5-AEE1-6A54D24046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73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85121-6DF4-41C5-AEE1-6A54D24046F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294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30820CF-B880-4189-942D-D702A7CBA730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28800"/>
            <a:ext cx="7772400" cy="2311896"/>
          </a:xfrm>
        </p:spPr>
        <p:txBody>
          <a:bodyPr/>
          <a:lstStyle/>
          <a:p>
            <a:r>
              <a:rPr lang="en-US" altLang="zh-CN" sz="7200" b="1" dirty="0">
                <a:latin typeface="Calibri" panose="020F0502020204030204" pitchFamily="34" charset="0"/>
                <a:cs typeface="Calibri" panose="020F0502020204030204" pitchFamily="34" charset="0"/>
              </a:rPr>
              <a:t>Simple </a:t>
            </a:r>
            <a:r>
              <a:rPr lang="en-US" altLang="zh-CN" sz="7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Tutorial for VASP</a:t>
            </a:r>
            <a:endParaRPr lang="zh-CN" altLang="en-US" sz="7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365104"/>
            <a:ext cx="6512768" cy="1872208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Guozhen</a:t>
            </a:r>
            <a:r>
              <a:rPr lang="en-US" altLang="zh-CN" dirty="0" smtClean="0"/>
              <a:t> Zhang, Xijun Wang</a:t>
            </a:r>
          </a:p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(guozhen@ustc.edu.cn)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2016.11.24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9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C:\Users\ThinkPad User\AppData\Roaming\Tencent\Users\26315646\QQ\WinTemp\RichOle\H510V1(CBA05FQYG6~$Z7{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0"/>
            <a:ext cx="910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2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C:\Users\ThinkPad User\AppData\Roaming\Tencent\Users\26315646\QQ\WinTemp\RichOle\VJEY7WG@]NX@{P4@$EBZLO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" y="0"/>
            <a:ext cx="9130680" cy="6896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90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548880"/>
            <a:ext cx="8229600" cy="1600200"/>
          </a:xfrm>
        </p:spPr>
        <p:txBody>
          <a:bodyPr/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Our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esults Physically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eaningful?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24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 descr="C:\Users\ThinkPad User\AppData\Roaming\Tencent\Users\26315646\QQ\WinTemp\RichOle\(${G)QQT576(W7%G9~3_T`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48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 descr="C:\Users\ThinkPad User\AppData\Roaming\Tencent\Users\26315646\QQ\WinTemp\RichOle\7@O5@RJ5%XODCC6IIPM_Q4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222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9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C:\Users\ThinkPad User\AppData\Roaming\Tencent\Users\26315646\QQ\WinTemp\RichOle\WV}E7NK0(9$C4WTW}{Z{K6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4" y="11038"/>
            <a:ext cx="9118476" cy="685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35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88840"/>
            <a:ext cx="8229600" cy="1800200"/>
          </a:xfrm>
        </p:spPr>
        <p:txBody>
          <a:bodyPr/>
          <a:lstStyle/>
          <a:p>
            <a:r>
              <a:rPr lang="en-US" altLang="zh-C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Get a Valid Geometric Structure?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509120"/>
            <a:ext cx="8229600" cy="1617043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smtClean="0"/>
              <a:t>geometric optimization of </a:t>
            </a:r>
            <a:r>
              <a:rPr lang="en-US" altLang="zh-CN" dirty="0"/>
              <a:t>lattice </a:t>
            </a:r>
            <a:r>
              <a:rPr lang="en-US" altLang="zh-CN" dirty="0" smtClean="0"/>
              <a:t>constants</a:t>
            </a:r>
            <a:endParaRPr lang="en-US" altLang="zh-CN" dirty="0"/>
          </a:p>
          <a:p>
            <a:pPr marL="0" indent="0" algn="ctr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22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 descr="C:\Users\ThinkPad User\AppData\Roaming\Tencent\Users\26315646\QQ\WinTemp\RichOle\9m{CZA3]RY[KU8AN60B$4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C:\Users\ThinkPad User\AppData\Roaming\Tencent\Users\26315646\QQ\WinTemp\RichOle\9m{CZA3]RY[KU8AN60B$4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C:\Users\ThinkPad User\AppData\Roaming\Tencent\Users\26315646\QQ\WinTemp\RichOle\SVZAT3706DD@zZEZ{QU`S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C:\Users\ThinkPad User\AppData\Roaming\Tencent\Users\26315646\QQ\WinTemp\RichOle\SVZAT3706DD@zZEZ{QU`S.jp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AutoShape 1" descr="C:\Users\ThinkPad User\AppData\Roaming\Tencent\Users\26315646\QQ\WinTemp\RichOle\SVZAT3706DD@zZEZ{QU`S.jpg"/>
          <p:cNvSpPr>
            <a:spLocks noChangeAspect="1" noChangeArrowheads="1"/>
          </p:cNvSpPr>
          <p:nvPr/>
        </p:nvSpPr>
        <p:spPr bwMode="auto">
          <a:xfrm>
            <a:off x="609600" y="609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C:\Users\ThinkPad User\AppData\Roaming\Tencent\Users\26315646\QQ\WinTemp\RichOle\SVZAT3706DD@zZEZ{QU`S.jpg"/>
          <p:cNvSpPr>
            <a:spLocks noChangeAspect="1" noChangeArrowheads="1"/>
          </p:cNvSpPr>
          <p:nvPr/>
        </p:nvSpPr>
        <p:spPr bwMode="auto">
          <a:xfrm>
            <a:off x="762000" y="762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3" descr="C:\Users\ThinkPad User\AppData\Roaming\Tencent\Users\26315646\QQ\WinTemp\RichOle\SVZAT3706DD@zZEZ{QU`S.jpg"/>
          <p:cNvSpPr>
            <a:spLocks noChangeAspect="1" noChangeArrowheads="1"/>
          </p:cNvSpPr>
          <p:nvPr/>
        </p:nvSpPr>
        <p:spPr bwMode="auto">
          <a:xfrm>
            <a:off x="914400" y="914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C:\Users\ThinkPad User\AppData\Roaming\Tencent\Users\26315646\QQ\WinTemp\RichOle\SVZAT3706DD@zZEZ{QU`S.jpg"/>
          <p:cNvSpPr>
            <a:spLocks noChangeAspect="1" noChangeArrowheads="1"/>
          </p:cNvSpPr>
          <p:nvPr/>
        </p:nvSpPr>
        <p:spPr bwMode="auto">
          <a:xfrm>
            <a:off x="1066800" y="1066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5" descr="C:\Users\ThinkPad User\AppData\Roaming\Tencent\Users\26315646\QQ\WinTemp\RichOle\SVZAT3706DD@zZEZ{QU`S.jpg"/>
          <p:cNvSpPr>
            <a:spLocks noChangeAspect="1" noChangeArrowheads="1"/>
          </p:cNvSpPr>
          <p:nvPr/>
        </p:nvSpPr>
        <p:spPr bwMode="auto">
          <a:xfrm>
            <a:off x="1219200" y="1219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 descr="C:\Users\ThinkPad User\AppData\Roaming\Tencent\Users\26315646\QQ\WinTemp\RichOle\V6(ARL__{3`7NH`]$096NF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48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3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 descr="C:\Users\ThinkPad User\AppData\Roaming\Tencent\Users\26315646\QQ\WinTemp\RichOle\F`3MS@FNPD8ZU{IN@3CS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C:\Users\ThinkPad User\AppData\Roaming\Tencent\Users\26315646\QQ\WinTemp\RichOle\F`3MS@FNPD8ZU{IN@3CS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3" descr="C:\Users\ThinkPad User\AppData\Roaming\Tencent\Users\26315646\QQ\WinTemp\RichOle\F`3MS@FNPD8ZU{IN@3CS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C:\Users\ThinkPad User\AppData\Roaming\Tencent\Users\26315646\QQ\WinTemp\RichOle\F`3MS@FNPD8ZU{IN@3CS.jp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3" name="Picture 5" descr="C:\Users\ThinkPad User\AppData\Roaming\Tencent\Users\26315646\QQ\WinTemp\RichOle\`]K}0Y58BYZNZKB{21MAS[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08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C:\Users\ThinkPad User\AppData\Roaming\Tencent\Users\26315646\QQ\WinTemp\RichOle\U[($`V]387AZ$Z~M0I`)ZJ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" y="744"/>
            <a:ext cx="9114211" cy="685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2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07504"/>
          </a:xfrm>
        </p:spPr>
        <p:txBody>
          <a:bodyPr/>
          <a:lstStyle/>
          <a:p>
            <a:r>
              <a:rPr lang="en-US" altLang="zh-C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VASP can offer?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68052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structure( via optimization) and energy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electronic and magnetic structures</a:t>
            </a:r>
          </a:p>
          <a:p>
            <a:pPr lvl="1"/>
            <a:r>
              <a:rPr lang="en-US" altLang="zh-CN" dirty="0" smtClean="0"/>
              <a:t> (partial, local) density of states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bands structure</a:t>
            </a:r>
          </a:p>
          <a:p>
            <a:pPr lvl="1"/>
            <a:r>
              <a:rPr lang="en-US" altLang="zh-CN" dirty="0"/>
              <a:t>charge distributions (STM simulation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/>
              <a:t> work function </a:t>
            </a:r>
            <a:endParaRPr lang="en-US" altLang="zh-CN" dirty="0" smtClean="0"/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magnetism structures</a:t>
            </a:r>
          </a:p>
          <a:p>
            <a:r>
              <a:rPr lang="en-US" altLang="zh-CN" i="1" dirty="0"/>
              <a:t>a</a:t>
            </a:r>
            <a:r>
              <a:rPr lang="en-US" altLang="zh-CN" i="1" dirty="0" smtClean="0"/>
              <a:t>b initio </a:t>
            </a:r>
            <a:r>
              <a:rPr lang="en-US" altLang="zh-CN" dirty="0" smtClean="0"/>
              <a:t>molecular dynamics</a:t>
            </a:r>
          </a:p>
          <a:p>
            <a:r>
              <a:rPr lang="en-US" altLang="zh-CN" dirty="0" smtClean="0"/>
              <a:t>vibrational </a:t>
            </a:r>
            <a:r>
              <a:rPr lang="en-US" altLang="zh-CN" dirty="0"/>
              <a:t>frequency (IR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reaction paths</a:t>
            </a:r>
          </a:p>
          <a:p>
            <a:r>
              <a:rPr lang="en-US" altLang="zh-CN" dirty="0" smtClean="0"/>
              <a:t>core level shift (CLS)</a:t>
            </a:r>
          </a:p>
          <a:p>
            <a:r>
              <a:rPr lang="en-US" altLang="zh-CN" dirty="0" smtClean="0"/>
              <a:t>Berry Phase, optic properties, </a:t>
            </a:r>
            <a:r>
              <a:rPr lang="en-US" altLang="zh-CN" dirty="0" err="1" smtClean="0"/>
              <a:t>etc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56217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 descr="C:\Users\ThinkPad User\AppData\Roaming\Tencent\Users\26315646\QQ\WinTemp\RichOle\PFP)C]NN)H0S6L9%`M)PF}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2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C:\Users\ThinkPad User\AppData\Roaming\Tencent\Users\26315646\QQ\WinTemp\RichOle\`LME(~CYCW]S{L~YBD%N32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4" y="23242"/>
            <a:ext cx="9127976" cy="689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59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79512"/>
          </a:xfrm>
        </p:spPr>
        <p:txBody>
          <a:bodyPr/>
          <a:lstStyle/>
          <a:p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Important parameters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 Accuracy: Medium, Accurate, High…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ENCUT: ***</a:t>
            </a:r>
            <a:r>
              <a:rPr lang="en-US" altLang="zh-CN" dirty="0" err="1" smtClean="0"/>
              <a:t>eV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ISPIN: =1 or 2 (closed shell or open shell)</a:t>
            </a:r>
          </a:p>
          <a:p>
            <a:r>
              <a:rPr lang="en-US" altLang="zh-CN" dirty="0" smtClean="0"/>
              <a:t> ISMEAR: 0, 1, 2, -5….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SIGMA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IRION = -1, 0, 1, 2, 5, 6 ….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ISIF = 2, 3, 4….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ISYM = 0, 1, 2…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VOSKOWN = 1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EDIFF, EDIFFG,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NSW step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GGA</a:t>
            </a:r>
            <a:r>
              <a:rPr lang="en-US" altLang="zh-CN" dirty="0"/>
              <a:t> = PW | PB | LM | 91 | PE | RP | PS | AM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71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3873" y="1124744"/>
            <a:ext cx="8229600" cy="1312168"/>
          </a:xfrm>
        </p:spPr>
        <p:txBody>
          <a:bodyPr/>
          <a:lstStyle/>
          <a:p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Advanced Properties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33873" y="3356992"/>
            <a:ext cx="8229600" cy="2736304"/>
          </a:xfrm>
        </p:spPr>
        <p:txBody>
          <a:bodyPr/>
          <a:lstStyle/>
          <a:p>
            <a:r>
              <a:rPr lang="en-US" altLang="zh-CN" dirty="0" smtClean="0"/>
              <a:t> band structure</a:t>
            </a:r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(partial, local) density of states</a:t>
            </a:r>
          </a:p>
          <a:p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charge distribution  (STM…)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229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C:\Users\ThinkPad User\AppData\Roaming\Tencent\Users\26315646\QQ\WinTemp\RichOle\)Q}IZ7SHYTG%U27UE)684`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86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C:\Users\ThinkPad User\AppData\Roaming\Tencent\Users\26315646\QQ\WinTemp\RichOle\N3[UF0}]]`BOD`3VL{[[5U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15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16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C:\Users\ThinkPad User\AppData\Roaming\Tencent\Users\26315646\QQ\WinTemp\RichOle\W0B_DMNF3LW%~MS~I[4TPP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23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82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6310"/>
            <a:ext cx="8229600" cy="974458"/>
          </a:xfrm>
        </p:spPr>
        <p:txBody>
          <a:bodyPr/>
          <a:lstStyle/>
          <a:p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Band Gap (I)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196752"/>
                <a:ext cx="8229600" cy="4525963"/>
              </a:xfrm>
            </p:spPr>
            <p:txBody>
              <a:bodyPr/>
              <a:lstStyle/>
              <a:p>
                <a:r>
                  <a:rPr lang="en-US" altLang="zh-CN" dirty="0" smtClean="0"/>
                  <a:t> L(S)DA+U (</a:t>
                </a:r>
                <a:r>
                  <a:rPr lang="en-US" altLang="zh-CN" dirty="0" err="1" smtClean="0"/>
                  <a:t>NiO</a:t>
                </a:r>
                <a:r>
                  <a:rPr lang="en-US" altLang="zh-CN" dirty="0" smtClean="0"/>
                  <a:t>, </a:t>
                </a:r>
                <a:r>
                  <a:rPr lang="en-US" altLang="zh-CN" dirty="0" err="1" smtClean="0"/>
                  <a:t>FeO</a:t>
                </a:r>
                <a:r>
                  <a:rPr lang="en-US" altLang="zh-CN" dirty="0" smtClean="0"/>
                  <a:t>….) </a:t>
                </a:r>
                <a:r>
                  <a:rPr lang="en-US" altLang="zh-CN" dirty="0" err="1" smtClean="0"/>
                  <a:t>eg</a:t>
                </a:r>
                <a:r>
                  <a:rPr lang="en-US" altLang="zh-CN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𝑁𝑎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0.5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𝐶𝑜𝑂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 smtClean="0"/>
              </a:p>
              <a:p>
                <a:pPr marL="0" indent="0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196752"/>
                <a:ext cx="8229600" cy="4525963"/>
              </a:xfrm>
              <a:blipFill rotWithShape="1">
                <a:blip r:embed="rId2"/>
                <a:stretch>
                  <a:fillRect l="-1037" t="-1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66310"/>
            <a:ext cx="1049429" cy="1534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22" y="1957630"/>
            <a:ext cx="354190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543" y="1894502"/>
            <a:ext cx="3456384" cy="443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0187" y="4869160"/>
            <a:ext cx="31197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LDAU = .TRUE.</a:t>
            </a:r>
          </a:p>
          <a:p>
            <a:r>
              <a:rPr lang="en-US" altLang="zh-CN" dirty="0"/>
              <a:t>LDAUTYPE = 1  # </a:t>
            </a:r>
            <a:r>
              <a:rPr lang="en-US" altLang="zh-CN" dirty="0" err="1"/>
              <a:t>Dudarev's</a:t>
            </a:r>
            <a:endParaRPr lang="en-US" altLang="zh-CN" dirty="0"/>
          </a:p>
          <a:p>
            <a:r>
              <a:rPr lang="en-US" altLang="zh-CN" dirty="0" smtClean="0"/>
              <a:t>LDAUL </a:t>
            </a:r>
            <a:r>
              <a:rPr lang="en-US" altLang="zh-CN" dirty="0"/>
              <a:t>=-1 -1 -1  2  -1</a:t>
            </a:r>
          </a:p>
          <a:p>
            <a:r>
              <a:rPr lang="en-US" altLang="zh-CN" dirty="0"/>
              <a:t>LDAUU = 0 0  0  2.7  0</a:t>
            </a:r>
          </a:p>
          <a:p>
            <a:r>
              <a:rPr lang="en-US" altLang="zh-CN" dirty="0"/>
              <a:t>LDAUJ = 0 0  0  1.0  0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96328" y="6424072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PRB 71, 024502 (2005)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314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78762"/>
            <a:ext cx="8229600" cy="962006"/>
          </a:xfrm>
        </p:spPr>
        <p:txBody>
          <a:bodyPr/>
          <a:lstStyle/>
          <a:p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Band Gap (II)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79301"/>
            <a:ext cx="8229600" cy="589411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PBE0 </a:t>
            </a:r>
            <a:r>
              <a:rPr lang="en-US" altLang="zh-CN" dirty="0"/>
              <a:t>(CO</a:t>
            </a:r>
            <a:r>
              <a:rPr lang="en-US" altLang="zh-CN" dirty="0" smtClean="0"/>
              <a:t>) GGA= PBE0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97" y="1772816"/>
            <a:ext cx="47625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9" y="2708920"/>
            <a:ext cx="57721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581128"/>
            <a:ext cx="578167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43956" y="6237312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JACS  129, 10402(2007)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28184" y="1967929"/>
            <a:ext cx="2520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#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Exchange and </a:t>
            </a:r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Correlation functionals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/>
              <a:t>   AEXX  =0.25</a:t>
            </a:r>
          </a:p>
          <a:p>
            <a:r>
              <a:rPr lang="en-US" altLang="zh-CN" dirty="0"/>
              <a:t>   AGGAX =0.75</a:t>
            </a:r>
          </a:p>
          <a:p>
            <a:r>
              <a:rPr lang="en-US" altLang="zh-CN" dirty="0"/>
              <a:t>   AGGAC =1.0</a:t>
            </a:r>
          </a:p>
          <a:p>
            <a:r>
              <a:rPr lang="en-US" altLang="zh-CN" dirty="0"/>
              <a:t>   ALDAC =1.0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ENCUTFOCK= 0      </a:t>
            </a:r>
          </a:p>
          <a:p>
            <a:r>
              <a:rPr lang="en-US" altLang="zh-CN" dirty="0"/>
              <a:t>   LMAXFOCK =  4  </a:t>
            </a:r>
          </a:p>
          <a:p>
            <a:r>
              <a:rPr lang="en-US" altLang="zh-CN" dirty="0"/>
              <a:t>   NKRED    =  2</a:t>
            </a:r>
          </a:p>
          <a:p>
            <a:r>
              <a:rPr lang="en-US" altLang="zh-CN" dirty="0"/>
              <a:t>   TIME     = 0.4</a:t>
            </a:r>
          </a:p>
          <a:p>
            <a:r>
              <a:rPr lang="en-US" altLang="zh-CN" dirty="0"/>
              <a:t>   LHFCALC =.TRUE.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4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 HSE06 (semiconductor)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658" y="1340767"/>
            <a:ext cx="3330034" cy="207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645024"/>
            <a:ext cx="48387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17658" y="1381324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#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Exchange correlation treatment:   </a:t>
            </a:r>
            <a:endParaRPr lang="en-US" altLang="zh-CN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/>
              <a:t>   LHFCALC = .TRUE.         </a:t>
            </a:r>
          </a:p>
          <a:p>
            <a:r>
              <a:rPr lang="en-US" altLang="zh-CN" dirty="0"/>
              <a:t>   HFSCREEN = 0.2</a:t>
            </a:r>
          </a:p>
          <a:p>
            <a:r>
              <a:rPr lang="en-US" altLang="zh-CN" dirty="0"/>
              <a:t>   AEXX =  0.25 </a:t>
            </a:r>
          </a:p>
          <a:p>
            <a:r>
              <a:rPr lang="en-US" altLang="zh-CN" dirty="0"/>
              <a:t>   AGGAX = 0.75  </a:t>
            </a:r>
          </a:p>
          <a:p>
            <a:r>
              <a:rPr lang="en-US" altLang="zh-CN" dirty="0"/>
              <a:t>   ALDAC = 1.0 </a:t>
            </a:r>
          </a:p>
          <a:p>
            <a:r>
              <a:rPr lang="en-US" altLang="zh-CN" dirty="0"/>
              <a:t>   </a:t>
            </a:r>
            <a:r>
              <a:rPr lang="en-US" altLang="zh-CN" dirty="0" err="1"/>
              <a:t>AGGAc</a:t>
            </a:r>
            <a:r>
              <a:rPr lang="en-US" altLang="zh-CN" dirty="0"/>
              <a:t> = 1.0  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ENCUTFOCK= 0      </a:t>
            </a:r>
          </a:p>
          <a:p>
            <a:r>
              <a:rPr lang="en-US" altLang="zh-CN" dirty="0"/>
              <a:t>   LMAXFOCK=  4  </a:t>
            </a:r>
          </a:p>
          <a:p>
            <a:r>
              <a:rPr lang="en-US" altLang="zh-CN" dirty="0"/>
              <a:t>   NKRED  =   2</a:t>
            </a:r>
          </a:p>
          <a:p>
            <a:r>
              <a:rPr lang="en-US" altLang="zh-CN" dirty="0"/>
              <a:t>   TIME = 0.4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2121" y="6412686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JACS (2012)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38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024136"/>
          </a:xfrm>
        </p:spPr>
        <p:txBody>
          <a:bodyPr/>
          <a:lstStyle/>
          <a:p>
            <a:r>
              <a:rPr lang="en-US" altLang="zh-C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Computational Setup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Periodic boundary condition , </a:t>
            </a:r>
            <a:r>
              <a:rPr lang="en-US" altLang="zh-CN" dirty="0" err="1" smtClean="0"/>
              <a:t>supercell</a:t>
            </a:r>
            <a:endParaRPr lang="en-US" altLang="zh-CN" dirty="0" smtClean="0"/>
          </a:p>
          <a:p>
            <a:r>
              <a:rPr lang="en-US" altLang="zh-CN" dirty="0" smtClean="0"/>
              <a:t>Plane wave basis sets (ENCUT, ENAUG) </a:t>
            </a:r>
          </a:p>
          <a:p>
            <a:r>
              <a:rPr lang="en-US" altLang="zh-CN" dirty="0" smtClean="0"/>
              <a:t>K-points sampling (Automatic, or manual)</a:t>
            </a:r>
          </a:p>
          <a:p>
            <a:r>
              <a:rPr lang="en-US" altLang="zh-CN" dirty="0" smtClean="0"/>
              <a:t>Pseudo Potential: </a:t>
            </a:r>
            <a:r>
              <a:rPr lang="en-US" altLang="zh-CN" dirty="0" err="1" smtClean="0"/>
              <a:t>UltraSoft</a:t>
            </a:r>
            <a:r>
              <a:rPr lang="en-US" altLang="zh-CN" dirty="0" smtClean="0"/>
              <a:t> PP and PAW</a:t>
            </a:r>
          </a:p>
          <a:p>
            <a:r>
              <a:rPr lang="en-US" altLang="zh-CN" dirty="0" smtClean="0"/>
              <a:t>LDA, GGA, hybrid functional</a:t>
            </a:r>
          </a:p>
          <a:p>
            <a:pPr lvl="1"/>
            <a:r>
              <a:rPr lang="en-US" altLang="zh-CN" dirty="0" smtClean="0"/>
              <a:t>PW91, PBE, RPBE</a:t>
            </a:r>
          </a:p>
          <a:p>
            <a:pPr lvl="1"/>
            <a:r>
              <a:rPr lang="en-US" altLang="zh-CN" dirty="0" smtClean="0"/>
              <a:t>PBE0, HSE06…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other strategy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L(S)DA+U</a:t>
            </a:r>
          </a:p>
          <a:p>
            <a:pPr lvl="1"/>
            <a:r>
              <a:rPr lang="en-US" altLang="zh-CN" dirty="0" err="1" smtClean="0"/>
              <a:t>vdW</a:t>
            </a:r>
            <a:r>
              <a:rPr lang="en-US" altLang="zh-CN" dirty="0" smtClean="0"/>
              <a:t>-DF functional 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GW method</a:t>
            </a:r>
          </a:p>
          <a:p>
            <a:pPr lvl="1"/>
            <a:r>
              <a:rPr lang="en-US" altLang="zh-CN" dirty="0" smtClean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2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 descr="C:\Users\ThinkPad User\AppData\Roaming\Tencent\Users\26315646\QQ\WinTemp\RichOle\)RIZ@XV5E8R{9@)J}]JQQJ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91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82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C:\Users\ThinkPad User\AppData\Roaming\Tencent\Users\26315646\QQ\WinTemp\RichOle\4F64_$42SPTRXNJT`9LW9F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14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>
            <a:off x="539552" y="5085184"/>
            <a:ext cx="1368152" cy="86409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3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 descr="C:\Users\ThinkPad User\AppData\Roaming\Tencent\Users\26315646\QQ\WinTemp\RichOle\TOBSB6VGQE97JD78{X~(V[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4" y="28550"/>
            <a:ext cx="9129936" cy="684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37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C:\Users\ThinkPad User\AppData\Roaming\Tencent\Users\26315646\QQ\WinTemp\RichOle\IL1C[E3VYT[ET5]S)F[RDK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86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7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C:\Users\ThinkPad User\AppData\Roaming\Tencent\Users\26315646\QQ\WinTemp\RichOle\[0CW@`5$(0VO115$Q%GU[8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84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40152" y="4931876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Analysis of molecular orbital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0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6890" y="260648"/>
            <a:ext cx="8229600" cy="1024136"/>
          </a:xfrm>
        </p:spPr>
        <p:txBody>
          <a:bodyPr/>
          <a:lstStyle/>
          <a:p>
            <a:r>
              <a:rPr lang="en-US" altLang="zh-C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Electron Localization Function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175" y="1556792"/>
            <a:ext cx="1935493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95" y="1976518"/>
            <a:ext cx="282350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70377" y="4941168"/>
            <a:ext cx="2813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LELF = .TRUE. | .FALSE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ELFCAR</a:t>
            </a:r>
          </a:p>
          <a:p>
            <a:r>
              <a:rPr lang="en-US" altLang="zh-CN" dirty="0" smtClean="0"/>
              <a:t>Nature </a:t>
            </a:r>
            <a:r>
              <a:rPr lang="en-US" altLang="zh-CN" dirty="0"/>
              <a:t>371 (1994) 683-686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81265" y="6237312"/>
            <a:ext cx="403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Angew</a:t>
            </a:r>
            <a:r>
              <a:rPr lang="en-US" altLang="zh-CN" dirty="0" smtClean="0"/>
              <a:t>. Chem. Int. Ed. 43, 6479 (2004)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48319" y="4396462"/>
            <a:ext cx="176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C12A7 </a:t>
            </a:r>
            <a:r>
              <a:rPr lang="en-US" altLang="zh-CN" dirty="0" err="1" smtClean="0"/>
              <a:t>mayenit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026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52128"/>
          </a:xfrm>
        </p:spPr>
        <p:txBody>
          <a:bodyPr/>
          <a:lstStyle/>
          <a:p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Surface System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periodic among x-y </a:t>
            </a:r>
            <a:r>
              <a:rPr lang="en-US" altLang="zh-CN" dirty="0" smtClean="0"/>
              <a:t>plane while not along z</a:t>
            </a:r>
            <a:endParaRPr lang="en-US" altLang="zh-CN" dirty="0"/>
          </a:p>
          <a:p>
            <a:r>
              <a:rPr lang="en-US" altLang="zh-CN" dirty="0" smtClean="0"/>
              <a:t>surface geometric (reconstruction)structure</a:t>
            </a:r>
          </a:p>
          <a:p>
            <a:r>
              <a:rPr lang="en-US" altLang="zh-CN" dirty="0" smtClean="0"/>
              <a:t>electronic and magnetic structure</a:t>
            </a:r>
          </a:p>
          <a:p>
            <a:r>
              <a:rPr lang="en-US" altLang="zh-CN" dirty="0" smtClean="0"/>
              <a:t>chemical processes on surface</a:t>
            </a:r>
          </a:p>
          <a:p>
            <a:r>
              <a:rPr lang="en-US" altLang="zh-CN" dirty="0" smtClean="0"/>
              <a:t>interface of solid-solid, solid-gas and solid-liquid</a:t>
            </a:r>
          </a:p>
          <a:p>
            <a:r>
              <a:rPr lang="en-US" altLang="zh-CN" dirty="0" smtClean="0"/>
              <a:t>simulation of spectroscopy, such as STM, IR, XPS </a:t>
            </a:r>
            <a:r>
              <a:rPr lang="en-US" altLang="zh-CN" dirty="0" err="1" smtClean="0"/>
              <a:t>etc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86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C:\Users\ThinkPad User\AppData\Roaming\Tencent\Users\26315646\QQ\WinTemp\RichOle\O}XOFJWHV8[]~UJEO$]T2X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62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 descr="C:\Users\ThinkPad User\AppData\Roaming\Tencent\Users\26315646\QQ\WinTemp\RichOle\R@WWHLM0B2@7CFOAS(YB{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18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 descr="C:\Users\ThinkPad User\AppData\Roaming\Tencent\Users\26315646\QQ\WinTemp\RichOle\Z9~J_IW]3INFB`{H2}7C88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7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5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76672"/>
            <a:ext cx="8229600" cy="1008112"/>
          </a:xfrm>
        </p:spPr>
        <p:txBody>
          <a:bodyPr/>
          <a:lstStyle/>
          <a:p>
            <a:r>
              <a:rPr lang="en-US" altLang="zh-C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How to Start a VASP Calculation?</a:t>
            </a: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16833"/>
            <a:ext cx="8507288" cy="3744416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n pre-compiled executable file of VASP </a:t>
            </a:r>
          </a:p>
          <a:p>
            <a:endParaRPr lang="en-US" altLang="zh-CN" dirty="0" smtClean="0"/>
          </a:p>
          <a:p>
            <a:r>
              <a:rPr lang="en-US" altLang="zh-CN" dirty="0"/>
              <a:t>F</a:t>
            </a:r>
            <a:r>
              <a:rPr lang="en-US" altLang="zh-CN" dirty="0" smtClean="0"/>
              <a:t>our input files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INCAR: control parameters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POSCAR: lattice constant and coordinates of atoms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KPOINTS: k-points sampling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dirty="0" smtClean="0"/>
              <a:t>POTCAR: chosen </a:t>
            </a:r>
            <a:r>
              <a:rPr lang="en-US" altLang="zh-CN" dirty="0" err="1" smtClean="0"/>
              <a:t>pseudopotential</a:t>
            </a:r>
            <a:r>
              <a:rPr lang="en-US" altLang="zh-CN" dirty="0" smtClean="0"/>
              <a:t> 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How to prepare input files?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50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096144"/>
          </a:xfrm>
        </p:spPr>
        <p:txBody>
          <a:bodyPr/>
          <a:lstStyle/>
          <a:p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Band Decomposition 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 LDIPOL = .TRUE.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IDIPOL = 1, 2, 3, 4</a:t>
            </a:r>
          </a:p>
          <a:p>
            <a:r>
              <a:rPr lang="en-US" altLang="zh-CN" dirty="0"/>
              <a:t> 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LPARD = .TRUE.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IBAND = 20 21 22 23 partial charge density for bands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EINT = E1, E2, if only one relative to </a:t>
            </a:r>
            <a:r>
              <a:rPr lang="en-US" altLang="zh-CN" dirty="0" err="1" smtClean="0">
                <a:solidFill>
                  <a:schemeClr val="tx2">
                    <a:lumMod val="75000"/>
                  </a:schemeClr>
                </a:solidFill>
              </a:rPr>
              <a:t>Ef</a:t>
            </a:r>
            <a:endParaRPr lang="en-US" altLang="zh-CN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NBMODE = &gt;0, 0, 1, -1, -2, -3  (manual) 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KPUSE = 1, 2, 3 , 4 k-points used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LSEPB = .TRUE.  (PARCHG. nb,.*  will be written)</a:t>
            </a:r>
          </a:p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LSEPK = .TRUE. (PARCHG.*.</a:t>
            </a:r>
            <a:r>
              <a:rPr lang="en-US" altLang="zh-CN" dirty="0" err="1" smtClean="0">
                <a:solidFill>
                  <a:schemeClr val="tx2">
                    <a:lumMod val="75000"/>
                  </a:schemeClr>
                </a:solidFill>
              </a:rPr>
              <a:t>nk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 will be written)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LVTOT = .TRUE. (LOCPOT will be written, work function)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MAGMOM, NUPDOWN, NELECT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168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37728"/>
            <a:ext cx="8229600" cy="1024136"/>
          </a:xfrm>
        </p:spPr>
        <p:txBody>
          <a:bodyPr/>
          <a:lstStyle/>
          <a:p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Chemical Processes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CINEB method in VASP</a:t>
                </a:r>
              </a:p>
              <a:p>
                <a:r>
                  <a:rPr lang="en-US" altLang="zh-CN" dirty="0" smtClean="0"/>
                  <a:t>IMAGES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en-US" altLang="zh-CN" dirty="0"/>
                  <a:t>ICHAIN = 0</a:t>
                </a:r>
              </a:p>
              <a:p>
                <a:r>
                  <a:rPr lang="en-US" altLang="zh-CN" dirty="0"/>
                  <a:t>LCLIMB = .TRUE.</a:t>
                </a:r>
              </a:p>
              <a:p>
                <a:r>
                  <a:rPr lang="en-US" altLang="zh-CN" dirty="0"/>
                  <a:t>SPRING = -5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76872"/>
            <a:ext cx="5328592" cy="382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52426" y="6237312"/>
            <a:ext cx="354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J. Chem. Phys. 133, 071101 (2010)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44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88152"/>
          </a:xfrm>
        </p:spPr>
        <p:txBody>
          <a:bodyPr/>
          <a:lstStyle/>
          <a:p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Core Level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hift (CLS)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91264" cy="4525963"/>
          </a:xfrm>
        </p:spPr>
        <p:txBody>
          <a:bodyPr>
            <a:normAutofit/>
          </a:bodyPr>
          <a:lstStyle/>
          <a:p>
            <a:r>
              <a:rPr lang="en-US" altLang="zh-CN" sz="1600" dirty="0" err="1"/>
              <a:t>Icorelevel</a:t>
            </a:r>
            <a:r>
              <a:rPr lang="en-US" altLang="zh-CN" sz="1600" dirty="0"/>
              <a:t> = 0 / 1 /2 (</a:t>
            </a:r>
            <a:r>
              <a:rPr lang="en-US" altLang="zh-CN" sz="1600" dirty="0" err="1"/>
              <a:t>approx</a:t>
            </a:r>
            <a:r>
              <a:rPr lang="en-US" altLang="zh-CN" sz="1600" dirty="0"/>
              <a:t> final/ initial /acc. final state) </a:t>
            </a:r>
            <a:endParaRPr lang="en-US" altLang="zh-CN" sz="1600" dirty="0" smtClean="0"/>
          </a:p>
          <a:p>
            <a:r>
              <a:rPr lang="en-US" altLang="zh-CN" sz="1600" dirty="0" smtClean="0"/>
              <a:t>CLNT </a:t>
            </a:r>
            <a:r>
              <a:rPr lang="en-US" altLang="zh-CN" sz="1600" dirty="0"/>
              <a:t>= 1,2,3,... according to POSCAR </a:t>
            </a:r>
            <a:endParaRPr lang="en-US" altLang="zh-CN" sz="1600" dirty="0" smtClean="0"/>
          </a:p>
          <a:p>
            <a:r>
              <a:rPr lang="en-US" altLang="zh-CN" sz="1600" dirty="0" smtClean="0"/>
              <a:t>CLN </a:t>
            </a:r>
            <a:r>
              <a:rPr lang="en-US" altLang="zh-CN" sz="1600" dirty="0"/>
              <a:t>= 1,2,3... N quantum number </a:t>
            </a:r>
            <a:endParaRPr lang="en-US" altLang="zh-CN" sz="1600" dirty="0" smtClean="0"/>
          </a:p>
          <a:p>
            <a:r>
              <a:rPr lang="en-US" altLang="zh-CN" sz="1600" dirty="0" smtClean="0"/>
              <a:t>CLL </a:t>
            </a:r>
            <a:r>
              <a:rPr lang="en-US" altLang="zh-CN" sz="1600" dirty="0"/>
              <a:t>= 1,2,3 (l QN) </a:t>
            </a:r>
            <a:endParaRPr lang="en-US" altLang="zh-CN" sz="1600" dirty="0" smtClean="0"/>
          </a:p>
          <a:p>
            <a:r>
              <a:rPr lang="en-US" altLang="zh-CN" sz="1600" dirty="0" smtClean="0"/>
              <a:t>CLZ </a:t>
            </a:r>
            <a:r>
              <a:rPr lang="en-US" altLang="zh-CN" sz="1600" dirty="0"/>
              <a:t>= 1 (number of electrons removed from core</a:t>
            </a:r>
            <a:r>
              <a:rPr lang="en-US" altLang="zh-CN" sz="1600" dirty="0" smtClean="0"/>
              <a:t>)</a:t>
            </a:r>
          </a:p>
          <a:p>
            <a:r>
              <a:rPr lang="en-US" altLang="zh-CN" sz="1600" dirty="0" smtClean="0"/>
              <a:t>NELCT = the number of valence electrons</a:t>
            </a:r>
            <a:r>
              <a:rPr lang="en-US" altLang="zh-CN" sz="1600" dirty="0"/>
              <a:t> </a:t>
            </a:r>
            <a:endParaRPr lang="en-US" altLang="zh-CN" sz="16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Z+1 approximation</a:t>
            </a:r>
            <a:endParaRPr lang="zh-CN" altLang="en-US" sz="16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097" y="3487073"/>
            <a:ext cx="3024336" cy="2615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479" y="3487073"/>
            <a:ext cx="3342831" cy="2750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98117" y="6284839"/>
            <a:ext cx="354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J. Chem. Phys. 131, 244505 (2009)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260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95536"/>
          </a:xfrm>
        </p:spPr>
        <p:txBody>
          <a:bodyPr/>
          <a:lstStyle/>
          <a:p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Vibrational Frequencies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/>
          <a:lstStyle/>
          <a:p>
            <a:r>
              <a:rPr lang="en-US" altLang="zh-CN" dirty="0" smtClean="0"/>
              <a:t> IBRION = 5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POTIM = 0.02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543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ThinkPad User\AppData\Roaming\Tencent\Users\26315646\QQ\WinTemp\RichOle\(7%~23W$)M20(1[H(NI{SW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70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988840"/>
            <a:ext cx="8229600" cy="1600200"/>
          </a:xfrm>
        </p:spPr>
        <p:txBody>
          <a:bodyPr/>
          <a:lstStyle/>
          <a:p>
            <a:r>
              <a:rPr lang="en-US" altLang="zh-CN" i="1" dirty="0" smtClean="0"/>
              <a:t>Thank you for your attention!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13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04864"/>
            <a:ext cx="8229600" cy="2320280"/>
          </a:xfrm>
        </p:spPr>
        <p:txBody>
          <a:bodyPr/>
          <a:lstStyle/>
          <a:p>
            <a:r>
              <a:rPr lang="en-US" altLang="zh-C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Basic Idea of</a:t>
            </a:r>
            <a:br>
              <a:rPr lang="en-US" altLang="zh-C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4800" b="1" dirty="0">
                <a:latin typeface="Calibri" panose="020F0502020204030204" pitchFamily="34" charset="0"/>
                <a:cs typeface="Calibri" panose="020F0502020204030204" pitchFamily="34" charset="0"/>
              </a:rPr>
              <a:t>SCF </a:t>
            </a:r>
            <a:r>
              <a:rPr lang="en-US" altLang="zh-C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Calculation in VASP</a:t>
            </a:r>
            <a:br>
              <a:rPr lang="en-US" altLang="zh-CN" sz="4800" b="1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zh-CN" altLang="en-US" sz="4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2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The INCAR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altLang="zh-CN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ile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Electronic Part </a:t>
            </a:r>
          </a:p>
          <a:p>
            <a:pPr lvl="1"/>
            <a:r>
              <a:rPr lang="en-US" altLang="zh-CN" dirty="0" smtClean="0"/>
              <a:t>SCF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Geometric Part </a:t>
            </a:r>
          </a:p>
          <a:p>
            <a:pPr lvl="1"/>
            <a:r>
              <a:rPr lang="en-US" altLang="zh-CN" dirty="0" smtClean="0"/>
              <a:t>Optimization/single point calculation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Rest</a:t>
            </a:r>
          </a:p>
          <a:p>
            <a:pPr lvl="1"/>
            <a:r>
              <a:rPr lang="en-US" altLang="zh-CN" dirty="0" smtClean="0"/>
              <a:t>VDW correction</a:t>
            </a:r>
          </a:p>
          <a:p>
            <a:pPr lvl="1"/>
            <a:r>
              <a:rPr lang="en-US" altLang="zh-CN" dirty="0" smtClean="0"/>
              <a:t>DOS calculation output control</a:t>
            </a:r>
          </a:p>
          <a:p>
            <a:pPr lvl="1"/>
            <a:r>
              <a:rPr lang="en-US" altLang="zh-CN" dirty="0" smtClean="0"/>
              <a:t>Print control (charge and </a:t>
            </a:r>
            <a:r>
              <a:rPr lang="en-US" altLang="zh-CN" dirty="0" err="1" smtClean="0"/>
              <a:t>wavefunction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parallelization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Keyword list and the details are available in the VASP manual.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976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hinkPad User\AppData\Roaming\Tencent\Users\26315646\QQ\WinTemp\RichOle\E[H[VF8PIF5U1YU`3G[3KK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6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 descr="C:\Users\ThinkPad User\AppData\Roaming\Tencent\Users\26315646\QQ\WinTemp\RichOle\}8K~L[LVBCG7LGHJKK~`(J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5635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56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 descr="C:\Users\ThinkPad User\AppData\Roaming\Tencent\Users\26315646\QQ\WinTemp\RichOle\5G}$XOX7D5IK4%BBC3(`V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C:\Users\ThinkPad User\AppData\Roaming\Tencent\Users\26315646\QQ\WinTemp\RichOle\5G}$XOX7D5IK4%BBC3(`V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1" name="Picture 3" descr="C:\Users\ThinkPad User\AppData\Roaming\Tencent\Users\26315646\QQ\WinTemp\RichOle\42IVLI_R3{`$NCB7UM8(V(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" y="9128"/>
            <a:ext cx="9143628" cy="690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2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2136</TotalTime>
  <Words>809</Words>
  <Application>Microsoft Office PowerPoint</Application>
  <PresentationFormat>全屏显示(4:3)</PresentationFormat>
  <Paragraphs>178</Paragraphs>
  <Slides>45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宋体</vt:lpstr>
      <vt:lpstr>幼圆</vt:lpstr>
      <vt:lpstr>Arial</vt:lpstr>
      <vt:lpstr>Calibri</vt:lpstr>
      <vt:lpstr>Cambria Math</vt:lpstr>
      <vt:lpstr>Century Gothic</vt:lpstr>
      <vt:lpstr>Courier New</vt:lpstr>
      <vt:lpstr>Palatino Linotype</vt:lpstr>
      <vt:lpstr>主管人员</vt:lpstr>
      <vt:lpstr>Simple Tutorial for VASP</vt:lpstr>
      <vt:lpstr>What VASP can offer?</vt:lpstr>
      <vt:lpstr>Computational Setup</vt:lpstr>
      <vt:lpstr>How to Start a VASP Calculation?</vt:lpstr>
      <vt:lpstr>Basic Idea of SCF Calculation in VASP </vt:lpstr>
      <vt:lpstr>The INCAR File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Are Our Results Physically Meaningful?</vt:lpstr>
      <vt:lpstr>PowerPoint 演示文稿</vt:lpstr>
      <vt:lpstr>PowerPoint 演示文稿</vt:lpstr>
      <vt:lpstr>PowerPoint 演示文稿</vt:lpstr>
      <vt:lpstr>How to Get a Valid Geometric Structure?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Important parameters</vt:lpstr>
      <vt:lpstr>Advanced Properties</vt:lpstr>
      <vt:lpstr>PowerPoint 演示文稿</vt:lpstr>
      <vt:lpstr>PowerPoint 演示文稿</vt:lpstr>
      <vt:lpstr>PowerPoint 演示文稿</vt:lpstr>
      <vt:lpstr>Band Gap (I)</vt:lpstr>
      <vt:lpstr>Band Gap (II)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Electron Localization Function</vt:lpstr>
      <vt:lpstr>Surface System</vt:lpstr>
      <vt:lpstr>PowerPoint 演示文稿</vt:lpstr>
      <vt:lpstr>PowerPoint 演示文稿</vt:lpstr>
      <vt:lpstr>PowerPoint 演示文稿</vt:lpstr>
      <vt:lpstr>Band Decomposition </vt:lpstr>
      <vt:lpstr>Chemical Processes</vt:lpstr>
      <vt:lpstr>Core Level Shift (CLS)</vt:lpstr>
      <vt:lpstr>Vibrational Frequencies</vt:lpstr>
      <vt:lpstr>PowerPoint 演示文稿</vt:lpstr>
      <vt:lpstr>Thank you for your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VASP 简单使用</dc:title>
  <dc:creator>ThinkPad User</dc:creator>
  <cp:lastModifiedBy>王 翕君</cp:lastModifiedBy>
  <cp:revision>98</cp:revision>
  <dcterms:created xsi:type="dcterms:W3CDTF">2012-03-08T02:18:07Z</dcterms:created>
  <dcterms:modified xsi:type="dcterms:W3CDTF">2018-10-11T15:21:24Z</dcterms:modified>
</cp:coreProperties>
</file>